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Raleway"/>
      <p:regular r:id="rId33"/>
      <p:bold r:id="rId34"/>
      <p:italic r:id="rId35"/>
      <p:boldItalic r:id="rId36"/>
    </p:embeddedFont>
    <p:embeddedFont>
      <p:font typeface="Lat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aleway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aleway-italic.fntdata"/><Relationship Id="rId12" Type="http://schemas.openxmlformats.org/officeDocument/2006/relationships/slide" Target="slides/slide7.xml"/><Relationship Id="rId34" Type="http://schemas.openxmlformats.org/officeDocument/2006/relationships/font" Target="fonts/Raleway-bold.fntdata"/><Relationship Id="rId15" Type="http://schemas.openxmlformats.org/officeDocument/2006/relationships/slide" Target="slides/slide10.xml"/><Relationship Id="rId37" Type="http://schemas.openxmlformats.org/officeDocument/2006/relationships/font" Target="fonts/Lato-regular.fntdata"/><Relationship Id="rId14" Type="http://schemas.openxmlformats.org/officeDocument/2006/relationships/slide" Target="slides/slide9.xml"/><Relationship Id="rId36" Type="http://schemas.openxmlformats.org/officeDocument/2006/relationships/font" Target="fonts/Raleway-boldItalic.fntdata"/><Relationship Id="rId17" Type="http://schemas.openxmlformats.org/officeDocument/2006/relationships/slide" Target="slides/slide12.xml"/><Relationship Id="rId39" Type="http://schemas.openxmlformats.org/officeDocument/2006/relationships/font" Target="fonts/Lato-italic.fntdata"/><Relationship Id="rId16" Type="http://schemas.openxmlformats.org/officeDocument/2006/relationships/slide" Target="slides/slide11.xml"/><Relationship Id="rId38" Type="http://schemas.openxmlformats.org/officeDocument/2006/relationships/font" Target="fonts/Lat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0a6bb2dd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0a6bb2dd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0a6bb2dd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0a6bb2dd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0a4949bab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0a4949bab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0a6bb2dd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e0a6bb2dd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0a6bb2ddd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e0a6bb2ddd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0a6bb2ddd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e0a6bb2dd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0a6bb2dd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0a6bb2dd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0a4949bab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e0a4949bab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e0a4949bab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e0a4949bab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0a4949ba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e0a4949ba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0a4949ba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0a4949ba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0a4949bab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e0a4949bab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e0a4949bab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e0a4949bab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e0a4949bab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e0a4949bab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0a6bb2ddd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e0a6bb2dd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0a4949bab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e0a4949bab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e0a4949bab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e0a4949bab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e0a4949bab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e0a4949bab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e0a4949bab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e0a4949bab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0a4949bab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0a4949ba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0a4949bab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0a4949bab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0a4949bab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0a4949bab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0a4949bab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0a4949bab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0a6bb2dd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0a6bb2dd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0a4949bab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0a4949bab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0a4949bab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e0a4949bab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Fundamentals to motion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Slope of a line</a:t>
            </a:r>
            <a:endParaRPr/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729325" y="2078875"/>
            <a:ext cx="3774300" cy="7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know the slope of the line f(x) = 2x would be 2, but what does that mean? </a:t>
            </a:r>
            <a:endParaRPr sz="1600"/>
          </a:p>
        </p:txBody>
      </p:sp>
      <p:sp>
        <p:nvSpPr>
          <p:cNvPr id="145" name="Google Shape;145;p22"/>
          <p:cNvSpPr txBox="1"/>
          <p:nvPr/>
        </p:nvSpPr>
        <p:spPr>
          <a:xfrm>
            <a:off x="771050" y="2852275"/>
            <a:ext cx="35331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That means that the slope at every point on the line is 2, and we can graph the slope as y = 2</a:t>
            </a:r>
            <a:endParaRPr/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025" y="2006250"/>
            <a:ext cx="4293513" cy="2984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Slope of a not straight line</a:t>
            </a:r>
            <a:endParaRPr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729325" y="2078875"/>
            <a:ext cx="3774300" cy="15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slope on a curve like y = x^2 changes: first it’s very negative, then it begins to increase until it’s very positive, just like how y = 2x starts very negative but becomes positive later </a:t>
            </a:r>
            <a:endParaRPr sz="1600"/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729325" y="3608300"/>
            <a:ext cx="3774300" cy="14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You can estimate the slope at a certain point by drawing a “tangent line” that touches the curve and calculating the slope of that line</a:t>
            </a:r>
            <a:endParaRPr sz="1600"/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025" y="2006250"/>
            <a:ext cx="4335578" cy="2712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rule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729325" y="2078875"/>
            <a:ext cx="3774300" cy="7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can use this to find the exact equation for the derivative of a curve</a:t>
            </a:r>
            <a:endParaRPr sz="1600"/>
          </a:p>
        </p:txBody>
      </p:sp>
      <p:sp>
        <p:nvSpPr>
          <p:cNvPr id="161" name="Google Shape;161;p24"/>
          <p:cNvSpPr txBox="1"/>
          <p:nvPr/>
        </p:nvSpPr>
        <p:spPr>
          <a:xfrm>
            <a:off x="729450" y="2869425"/>
            <a:ext cx="3399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The derivative of x</a:t>
            </a:r>
            <a:r>
              <a:rPr baseline="30000"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</a:t>
            </a: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is nx</a:t>
            </a:r>
            <a:r>
              <a:rPr baseline="30000"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n-1</a:t>
            </a:r>
            <a:endParaRPr baseline="30000"/>
          </a:p>
        </p:txBody>
      </p:sp>
      <p:sp>
        <p:nvSpPr>
          <p:cNvPr id="162" name="Google Shape;162;p24"/>
          <p:cNvSpPr txBox="1"/>
          <p:nvPr/>
        </p:nvSpPr>
        <p:spPr>
          <a:xfrm>
            <a:off x="729450" y="3451275"/>
            <a:ext cx="3399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The derivative of x^2 is 2x and the derivative of x^7 is 7x^6</a:t>
            </a:r>
            <a:endParaRPr baseline="30000"/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5150" y="2243200"/>
            <a:ext cx="4387751" cy="20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Scalar multiplication and addition</a:t>
            </a:r>
            <a:endParaRPr/>
          </a:p>
        </p:txBody>
      </p:sp>
      <p:sp>
        <p:nvSpPr>
          <p:cNvPr id="169" name="Google Shape;169;p25"/>
          <p:cNvSpPr txBox="1"/>
          <p:nvPr>
            <p:ph idx="1" type="body"/>
          </p:nvPr>
        </p:nvSpPr>
        <p:spPr>
          <a:xfrm>
            <a:off x="729325" y="2078875"/>
            <a:ext cx="3774300" cy="7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If you have something like 6x^2, the derivative is 6 * 2x = 12x.</a:t>
            </a:r>
            <a:endParaRPr sz="1600"/>
          </a:p>
        </p:txBody>
      </p:sp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729325" y="2843425"/>
            <a:ext cx="3774300" cy="7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If you have x^3 + 7x^5, the derivative is 3x^2 + 7 * (5x^4) = 3x^2 + 35x^4</a:t>
            </a:r>
            <a:endParaRPr sz="1600"/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264474"/>
            <a:ext cx="4046225" cy="14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functions with the same derivative</a:t>
            </a:r>
            <a:endParaRPr/>
          </a:p>
        </p:txBody>
      </p:sp>
      <p:sp>
        <p:nvSpPr>
          <p:cNvPr id="177" name="Google Shape;177;p26"/>
          <p:cNvSpPr txBox="1"/>
          <p:nvPr>
            <p:ph idx="1" type="body"/>
          </p:nvPr>
        </p:nvSpPr>
        <p:spPr>
          <a:xfrm>
            <a:off x="729325" y="2078875"/>
            <a:ext cx="3774300" cy="7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x^2, x^2 + 1, x^2 + 382, etc. all </a:t>
            </a:r>
            <a:r>
              <a:rPr lang="en" sz="1600"/>
              <a:t>have</a:t>
            </a:r>
            <a:r>
              <a:rPr lang="en" sz="1600"/>
              <a:t> the same derivative of 2x</a:t>
            </a:r>
            <a:endParaRPr sz="1600"/>
          </a:p>
        </p:txBody>
      </p:sp>
      <p:pic>
        <p:nvPicPr>
          <p:cNvPr id="178" name="Google Shape;1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025" y="2006250"/>
            <a:ext cx="4335575" cy="2805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derivatives (and </a:t>
            </a:r>
            <a:r>
              <a:rPr lang="en"/>
              <a:t>more</a:t>
            </a:r>
            <a:r>
              <a:rPr lang="en"/>
              <a:t>)</a:t>
            </a:r>
            <a:endParaRPr/>
          </a:p>
        </p:txBody>
      </p:sp>
      <p:sp>
        <p:nvSpPr>
          <p:cNvPr id="184" name="Google Shape;184;p27"/>
          <p:cNvSpPr txBox="1"/>
          <p:nvPr>
            <p:ph idx="1" type="body"/>
          </p:nvPr>
        </p:nvSpPr>
        <p:spPr>
          <a:xfrm>
            <a:off x="729325" y="2078875"/>
            <a:ext cx="3774300" cy="10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You can take a derivative more than once; if you do it twice, that’s called taking the second derivative</a:t>
            </a:r>
            <a:endParaRPr sz="1600"/>
          </a:p>
        </p:txBody>
      </p:sp>
      <p:sp>
        <p:nvSpPr>
          <p:cNvPr id="185" name="Google Shape;185;p27"/>
          <p:cNvSpPr txBox="1"/>
          <p:nvPr>
            <p:ph idx="1" type="body"/>
          </p:nvPr>
        </p:nvSpPr>
        <p:spPr>
          <a:xfrm>
            <a:off x="729325" y="3131875"/>
            <a:ext cx="3774300" cy="10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derivative of x^2 is 2x, so the second derivative of x^2 is the derivative of 2x, which is just 2</a:t>
            </a:r>
            <a:endParaRPr sz="1600"/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3350" y="2374725"/>
            <a:ext cx="4488177" cy="18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Antiderivatives</a:t>
            </a:r>
            <a:endParaRPr/>
          </a:p>
        </p:txBody>
      </p:sp>
      <p:sp>
        <p:nvSpPr>
          <p:cNvPr id="192" name="Google Shape;192;p28"/>
          <p:cNvSpPr txBox="1"/>
          <p:nvPr>
            <p:ph idx="1" type="body"/>
          </p:nvPr>
        </p:nvSpPr>
        <p:spPr>
          <a:xfrm>
            <a:off x="729325" y="2078875"/>
            <a:ext cx="6848700" cy="7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Is the antiderivative of 2x: x^2 or instead x^2 + 1?</a:t>
            </a:r>
            <a:endParaRPr sz="1600"/>
          </a:p>
        </p:txBody>
      </p:sp>
      <p:sp>
        <p:nvSpPr>
          <p:cNvPr id="193" name="Google Shape;193;p28"/>
          <p:cNvSpPr txBox="1"/>
          <p:nvPr>
            <p:ph idx="1" type="body"/>
          </p:nvPr>
        </p:nvSpPr>
        <p:spPr>
          <a:xfrm>
            <a:off x="729325" y="2571750"/>
            <a:ext cx="6848700" cy="7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don’t know, so we say it’s x^2 + C where C stands for a constant</a:t>
            </a:r>
            <a:endParaRPr sz="1600"/>
          </a:p>
        </p:txBody>
      </p:sp>
      <p:pic>
        <p:nvPicPr>
          <p:cNvPr id="194" name="Google Shape;19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3016400"/>
            <a:ext cx="6036701" cy="197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units</a:t>
            </a:r>
            <a:endParaRPr/>
          </a:p>
        </p:txBody>
      </p:sp>
      <p:sp>
        <p:nvSpPr>
          <p:cNvPr id="205" name="Google Shape;205;p30"/>
          <p:cNvSpPr txBox="1"/>
          <p:nvPr>
            <p:ph idx="1" type="body"/>
          </p:nvPr>
        </p:nvSpPr>
        <p:spPr>
          <a:xfrm>
            <a:off x="729325" y="2078875"/>
            <a:ext cx="3774300" cy="4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Units are a way we can measure things.</a:t>
            </a:r>
            <a:endParaRPr sz="1600"/>
          </a:p>
        </p:txBody>
      </p:sp>
      <p:sp>
        <p:nvSpPr>
          <p:cNvPr id="206" name="Google Shape;206;p30"/>
          <p:cNvSpPr txBox="1"/>
          <p:nvPr>
            <p:ph idx="1" type="body"/>
          </p:nvPr>
        </p:nvSpPr>
        <p:spPr>
          <a:xfrm>
            <a:off x="729325" y="2571775"/>
            <a:ext cx="3774300" cy="13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If you tell someone how far away something is, you don’t just say 3. You say 3 kilometers or 3 miles. Those are very different.</a:t>
            </a:r>
            <a:endParaRPr sz="1600"/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6275" y="2228855"/>
            <a:ext cx="4572001" cy="146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units tactically</a:t>
            </a:r>
            <a:endParaRPr/>
          </a:p>
        </p:txBody>
      </p:sp>
      <p:sp>
        <p:nvSpPr>
          <p:cNvPr id="213" name="Google Shape;213;p31"/>
          <p:cNvSpPr txBox="1"/>
          <p:nvPr>
            <p:ph idx="1" type="body"/>
          </p:nvPr>
        </p:nvSpPr>
        <p:spPr>
          <a:xfrm>
            <a:off x="729325" y="2078875"/>
            <a:ext cx="7751700" cy="12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You can manipulate calculations to get certain units. For example, 6 meters divided by 2 seconds gives 3 meters per second.</a:t>
            </a:r>
            <a:endParaRPr sz="1600"/>
          </a:p>
        </p:txBody>
      </p:sp>
      <p:sp>
        <p:nvSpPr>
          <p:cNvPr id="214" name="Google Shape;214;p31"/>
          <p:cNvSpPr txBox="1"/>
          <p:nvPr>
            <p:ph idx="1" type="body"/>
          </p:nvPr>
        </p:nvSpPr>
        <p:spPr>
          <a:xfrm>
            <a:off x="729325" y="2740250"/>
            <a:ext cx="7688400" cy="12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If you know speed is measured in meters per second and you are given 12 meters and 4 seconds, what is the speed?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introductory concepts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Kinematics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Position, velocity, acceleration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Position vs Distance</a:t>
            </a:r>
            <a:endParaRPr/>
          </a:p>
        </p:txBody>
      </p:sp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729325" y="2078875"/>
            <a:ext cx="3774300" cy="10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Position: a vector describing where something is from a certain reference point (a vector)</a:t>
            </a:r>
            <a:endParaRPr sz="1600"/>
          </a:p>
        </p:txBody>
      </p:sp>
      <p:sp>
        <p:nvSpPr>
          <p:cNvPr id="231" name="Google Shape;231;p34"/>
          <p:cNvSpPr txBox="1"/>
          <p:nvPr>
            <p:ph idx="1" type="body"/>
          </p:nvPr>
        </p:nvSpPr>
        <p:spPr>
          <a:xfrm>
            <a:off x="729325" y="3093775"/>
            <a:ext cx="3774300" cy="10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Distance: how far away something is from a certain reference point (a scalar)</a:t>
            </a:r>
            <a:endParaRPr sz="1600"/>
          </a:p>
        </p:txBody>
      </p:sp>
      <p:sp>
        <p:nvSpPr>
          <p:cNvPr id="232" name="Google Shape;232;p34"/>
          <p:cNvSpPr txBox="1"/>
          <p:nvPr>
            <p:ph idx="1" type="body"/>
          </p:nvPr>
        </p:nvSpPr>
        <p:spPr>
          <a:xfrm>
            <a:off x="729450" y="3801525"/>
            <a:ext cx="3774300" cy="8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Measured in meters (m)</a:t>
            </a:r>
            <a:endParaRPr sz="1600"/>
          </a:p>
        </p:txBody>
      </p:sp>
      <p:pic>
        <p:nvPicPr>
          <p:cNvPr id="233" name="Google Shape;23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150" y="2006250"/>
            <a:ext cx="4335451" cy="2008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Displacement</a:t>
            </a:r>
            <a:endParaRPr/>
          </a:p>
        </p:txBody>
      </p:sp>
      <p:sp>
        <p:nvSpPr>
          <p:cNvPr id="239" name="Google Shape;239;p35"/>
          <p:cNvSpPr txBox="1"/>
          <p:nvPr>
            <p:ph idx="1" type="body"/>
          </p:nvPr>
        </p:nvSpPr>
        <p:spPr>
          <a:xfrm>
            <a:off x="729325" y="2078875"/>
            <a:ext cx="3774300" cy="4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Distance: how far you traveled in total</a:t>
            </a:r>
            <a:endParaRPr sz="1600"/>
          </a:p>
        </p:txBody>
      </p:sp>
      <p:sp>
        <p:nvSpPr>
          <p:cNvPr id="240" name="Google Shape;240;p35"/>
          <p:cNvSpPr txBox="1"/>
          <p:nvPr>
            <p:ph idx="1" type="body"/>
          </p:nvPr>
        </p:nvSpPr>
        <p:spPr>
          <a:xfrm>
            <a:off x="729325" y="2665625"/>
            <a:ext cx="3774300" cy="8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Displacement: how far away you ended up from where you started</a:t>
            </a:r>
            <a:endParaRPr sz="1600"/>
          </a:p>
        </p:txBody>
      </p:sp>
      <p:pic>
        <p:nvPicPr>
          <p:cNvPr id="241" name="Google Shape;24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025" y="2006250"/>
            <a:ext cx="4335573" cy="2561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Velocity vs Speed</a:t>
            </a:r>
            <a:endParaRPr/>
          </a:p>
        </p:txBody>
      </p:sp>
      <p:sp>
        <p:nvSpPr>
          <p:cNvPr id="247" name="Google Shape;247;p36"/>
          <p:cNvSpPr txBox="1"/>
          <p:nvPr>
            <p:ph idx="1" type="body"/>
          </p:nvPr>
        </p:nvSpPr>
        <p:spPr>
          <a:xfrm>
            <a:off x="729325" y="2078875"/>
            <a:ext cx="3774300" cy="7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Velocity: a vector describing the change in position over time</a:t>
            </a:r>
            <a:endParaRPr sz="1600"/>
          </a:p>
        </p:txBody>
      </p:sp>
      <p:sp>
        <p:nvSpPr>
          <p:cNvPr id="248" name="Google Shape;248;p36"/>
          <p:cNvSpPr txBox="1"/>
          <p:nvPr>
            <p:ph idx="1" type="body"/>
          </p:nvPr>
        </p:nvSpPr>
        <p:spPr>
          <a:xfrm>
            <a:off x="729325" y="2897175"/>
            <a:ext cx="3774300" cy="7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Speed: a scalar describing the change in distance over time</a:t>
            </a:r>
            <a:endParaRPr sz="1600"/>
          </a:p>
        </p:txBody>
      </p:sp>
      <p:sp>
        <p:nvSpPr>
          <p:cNvPr id="249" name="Google Shape;249;p36"/>
          <p:cNvSpPr txBox="1"/>
          <p:nvPr>
            <p:ph idx="1" type="body"/>
          </p:nvPr>
        </p:nvSpPr>
        <p:spPr>
          <a:xfrm>
            <a:off x="729325" y="3619275"/>
            <a:ext cx="3774300" cy="8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Measured in meters divided by seconds, or meters per second (m/s)</a:t>
            </a:r>
            <a:endParaRPr sz="1600"/>
          </a:p>
        </p:txBody>
      </p:sp>
      <p:pic>
        <p:nvPicPr>
          <p:cNvPr id="250" name="Google Shape;25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025" y="2006250"/>
            <a:ext cx="4335574" cy="1848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Acceleration</a:t>
            </a:r>
            <a:endParaRPr/>
          </a:p>
        </p:txBody>
      </p:sp>
      <p:sp>
        <p:nvSpPr>
          <p:cNvPr id="256" name="Google Shape;256;p37"/>
          <p:cNvSpPr txBox="1"/>
          <p:nvPr>
            <p:ph idx="1" type="body"/>
          </p:nvPr>
        </p:nvSpPr>
        <p:spPr>
          <a:xfrm>
            <a:off x="729325" y="2078875"/>
            <a:ext cx="3774300" cy="4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Change in velocity over time</a:t>
            </a:r>
            <a:endParaRPr sz="1600"/>
          </a:p>
        </p:txBody>
      </p:sp>
      <p:sp>
        <p:nvSpPr>
          <p:cNvPr id="257" name="Google Shape;257;p37"/>
          <p:cNvSpPr txBox="1"/>
          <p:nvPr>
            <p:ph idx="1" type="body"/>
          </p:nvPr>
        </p:nvSpPr>
        <p:spPr>
          <a:xfrm>
            <a:off x="729325" y="2571775"/>
            <a:ext cx="3774300" cy="8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How quickly your velocity is changing in a certain amount of time</a:t>
            </a:r>
            <a:endParaRPr sz="1600"/>
          </a:p>
        </p:txBody>
      </p:sp>
      <p:sp>
        <p:nvSpPr>
          <p:cNvPr id="258" name="Google Shape;258;p37"/>
          <p:cNvSpPr txBox="1"/>
          <p:nvPr>
            <p:ph idx="1" type="body"/>
          </p:nvPr>
        </p:nvSpPr>
        <p:spPr>
          <a:xfrm>
            <a:off x="729325" y="3309775"/>
            <a:ext cx="3774300" cy="8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Measured in meters per second per second or meters per second squared (m/s/s = m/s^2)</a:t>
            </a:r>
            <a:endParaRPr sz="1600"/>
          </a:p>
        </p:txBody>
      </p:sp>
      <p:pic>
        <p:nvPicPr>
          <p:cNvPr id="259" name="Google Shape;25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7900" y="2076442"/>
            <a:ext cx="4640373" cy="1873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derivatives</a:t>
            </a:r>
            <a:endParaRPr/>
          </a:p>
        </p:txBody>
      </p:sp>
      <p:sp>
        <p:nvSpPr>
          <p:cNvPr id="265" name="Google Shape;265;p38"/>
          <p:cNvSpPr txBox="1"/>
          <p:nvPr>
            <p:ph idx="1" type="body"/>
          </p:nvPr>
        </p:nvSpPr>
        <p:spPr>
          <a:xfrm>
            <a:off x="729325" y="2078875"/>
            <a:ext cx="3774300" cy="10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slope of a position vs time graph would be speed. The slope of a velocity vs time graph would be </a:t>
            </a:r>
            <a:r>
              <a:rPr lang="en" sz="1600"/>
              <a:t>acceleration</a:t>
            </a:r>
            <a:r>
              <a:rPr lang="en" sz="1600"/>
              <a:t>.</a:t>
            </a:r>
            <a:endParaRPr sz="1600"/>
          </a:p>
        </p:txBody>
      </p:sp>
      <p:sp>
        <p:nvSpPr>
          <p:cNvPr id="266" name="Google Shape;266;p38"/>
          <p:cNvSpPr txBox="1"/>
          <p:nvPr>
            <p:ph idx="1" type="body"/>
          </p:nvPr>
        </p:nvSpPr>
        <p:spPr>
          <a:xfrm>
            <a:off x="729325" y="3148700"/>
            <a:ext cx="3774300" cy="10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If the equation of the position vs time graph is x(t) = t^2, then you know the velocity graph is 2t. </a:t>
            </a:r>
            <a:endParaRPr sz="1600"/>
          </a:p>
        </p:txBody>
      </p:sp>
      <p:pic>
        <p:nvPicPr>
          <p:cNvPr id="267" name="Google Shape;26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025" y="2006250"/>
            <a:ext cx="4335577" cy="2732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antiderivatives</a:t>
            </a:r>
            <a:endParaRPr/>
          </a:p>
        </p:txBody>
      </p:sp>
      <p:sp>
        <p:nvSpPr>
          <p:cNvPr id="273" name="Google Shape;273;p39"/>
          <p:cNvSpPr txBox="1"/>
          <p:nvPr>
            <p:ph idx="1" type="body"/>
          </p:nvPr>
        </p:nvSpPr>
        <p:spPr>
          <a:xfrm>
            <a:off x="729325" y="2078875"/>
            <a:ext cx="3774300" cy="10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You can go the other way as well. If you know acceleration is 4t^3, then you know velocity is t^4 + C. </a:t>
            </a:r>
            <a:endParaRPr baseline="-25000" sz="1600"/>
          </a:p>
        </p:txBody>
      </p:sp>
      <p:sp>
        <p:nvSpPr>
          <p:cNvPr id="274" name="Google Shape;274;p39"/>
          <p:cNvSpPr txBox="1"/>
          <p:nvPr>
            <p:ph idx="1" type="body"/>
          </p:nvPr>
        </p:nvSpPr>
        <p:spPr>
          <a:xfrm>
            <a:off x="729325" y="3123175"/>
            <a:ext cx="3774300" cy="16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If v(t) = t^4 + C, then when time is 0, we know v(0) = C, so we can instead write v(t) = t^4 + v</a:t>
            </a:r>
            <a:r>
              <a:rPr baseline="-25000" lang="en" sz="1600"/>
              <a:t>0</a:t>
            </a:r>
            <a:r>
              <a:rPr lang="en" sz="1600"/>
              <a:t> where v</a:t>
            </a:r>
            <a:r>
              <a:rPr baseline="-25000" lang="en" sz="1600"/>
              <a:t>0</a:t>
            </a:r>
            <a:r>
              <a:rPr lang="en" sz="1600"/>
              <a:t> is the initial velocity</a:t>
            </a:r>
            <a:endParaRPr sz="1600"/>
          </a:p>
        </p:txBody>
      </p:sp>
      <p:pic>
        <p:nvPicPr>
          <p:cNvPr id="275" name="Google Shape;27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1025" y="2280025"/>
            <a:ext cx="4747249" cy="180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Vectors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Scalars</a:t>
            </a:r>
            <a:endParaRPr/>
          </a:p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729325" y="2078875"/>
            <a:ext cx="7957200" cy="7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Scalars are numbers, and they have a single numerical value.</a:t>
            </a:r>
            <a:endParaRPr sz="1600"/>
          </a:p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729325" y="2571750"/>
            <a:ext cx="7322700" cy="7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If I asked how many dogs do you own? You’d respond with a scalar like: 101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Vectors</a:t>
            </a:r>
            <a:endParaRPr/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729325" y="2078875"/>
            <a:ext cx="3774300" cy="13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What if I asked you instead to tell me how to get to your school? You’d probably say like to 3 miles (a scalar), but you’d also tell me to go to the east.</a:t>
            </a:r>
            <a:endParaRPr sz="1600"/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729325" y="3386575"/>
            <a:ext cx="3774300" cy="11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Vectors have 2 parts:</a:t>
            </a:r>
            <a:br>
              <a:rPr lang="en" sz="1600"/>
            </a:br>
            <a:r>
              <a:rPr lang="en" sz="1600"/>
              <a:t>Magnitude: how large it is (3 miles)</a:t>
            </a:r>
            <a:br>
              <a:rPr lang="en" sz="1600"/>
            </a:br>
            <a:r>
              <a:rPr lang="en" sz="1600"/>
              <a:t>Direction: where (east)</a:t>
            </a:r>
            <a:endParaRPr sz="1600"/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025" y="2006250"/>
            <a:ext cx="4335574" cy="1992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vectors</a:t>
            </a:r>
            <a:endParaRPr/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Tip to tail. The sum of two vectors is a new vector made by drawing from the tail of one to the tip of another.</a:t>
            </a:r>
            <a:endParaRPr sz="1600"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025" y="2006250"/>
            <a:ext cx="4335573" cy="2883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 points and directions</a:t>
            </a:r>
            <a:endParaRPr/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729325" y="2078875"/>
            <a:ext cx="3774300" cy="7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These tell you whether you are going positive or negative</a:t>
            </a:r>
            <a:endParaRPr sz="1600"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729325" y="2823925"/>
            <a:ext cx="3774300" cy="11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If we say going right is positive, we know going left is more negative, but going up and down does not change anything</a:t>
            </a:r>
            <a:endParaRPr sz="1600"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025" y="2006250"/>
            <a:ext cx="4335575" cy="2296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Derivatives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derivative?</a:t>
            </a:r>
            <a:endParaRPr/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729325" y="2078875"/>
            <a:ext cx="3774300" cy="20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It’s a slope. On a </a:t>
            </a:r>
            <a:r>
              <a:rPr lang="en" sz="1600"/>
              <a:t>graph</a:t>
            </a:r>
            <a:r>
              <a:rPr lang="en" sz="1600"/>
              <a:t>, the derivative is the slope of the tangent line at a certain point.</a:t>
            </a:r>
            <a:endParaRPr sz="1600"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025" y="2006250"/>
            <a:ext cx="4335575" cy="2451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